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4"/>
  </p:sldMasterIdLst>
  <p:notesMasterIdLst>
    <p:notesMasterId r:id="rId9"/>
  </p:notesMasterIdLst>
  <p:handoutMasterIdLst>
    <p:handoutMasterId r:id="rId10"/>
  </p:handoutMasterIdLst>
  <p:sldIdLst>
    <p:sldId id="263" r:id="rId5"/>
    <p:sldId id="606" r:id="rId6"/>
    <p:sldId id="607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 Johnson" initials="JJ" lastIdx="15" clrIdx="0">
    <p:extLst/>
  </p:cmAuthor>
  <p:cmAuthor id="2" name="Isabel Queenan" initials="IQ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07" d="100"/>
          <a:sy n="107" d="100"/>
        </p:scale>
        <p:origin x="-88" y="-1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0A331-7ADD-4391-8CA5-606C9BFD26F5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16CE-1862-465F-9912-D0001C1A0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0674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AE991-F138-4FD8-982E-957F3CA6A0F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NHS Improvement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0AB7D-FC04-41BF-88F7-E47891A06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110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482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814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2602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08E90-F652-4B40-BD0B-1F8BC7EBC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765" y="4209426"/>
            <a:ext cx="9144000" cy="601111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F7CE30-6632-4A18-9007-59691A06E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765" y="4843667"/>
            <a:ext cx="9144000" cy="46637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7" name="Picture 6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18E0D45E-0B97-4E29-8499-AB2B710EB4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49" y="365910"/>
            <a:ext cx="1308943" cy="528611"/>
          </a:xfrm>
          <a:prstGeom prst="rect">
            <a:avLst/>
          </a:prstGeom>
        </p:spPr>
      </p:pic>
      <p:sp>
        <p:nvSpPr>
          <p:cNvPr id="8" name="Text Box 4">
            <a:extLst>
              <a:ext uri="{FF2B5EF4-FFF2-40B4-BE49-F238E27FC236}">
                <a16:creationId xmlns:a16="http://schemas.microsoft.com/office/drawing/2014/main" xmlns="" id="{A426801C-6EF1-44D5-BB49-CF9B1BD26219}"/>
              </a:ext>
            </a:extLst>
          </p:cNvPr>
          <p:cNvSpPr txBox="1"/>
          <p:nvPr userDrawn="1"/>
        </p:nvSpPr>
        <p:spPr>
          <a:xfrm>
            <a:off x="4099560" y="5714168"/>
            <a:ext cx="3992880" cy="40640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8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NHS England and NHS Improvement</a:t>
            </a:r>
            <a:endParaRPr lang="en-GB" sz="12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16">
            <a:extLst>
              <a:ext uri="{FF2B5EF4-FFF2-40B4-BE49-F238E27FC236}">
                <a16:creationId xmlns:a16="http://schemas.microsoft.com/office/drawing/2014/main" xmlns="" id="{2E504B7B-6AD1-45D7-8AE3-FA3C863D3A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13677"/>
            <a:ext cx="12211879" cy="41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2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FCB08CE-B749-4A34-8E38-256DAB23FDA3}"/>
              </a:ext>
            </a:extLst>
          </p:cNvPr>
          <p:cNvSpPr txBox="1"/>
          <p:nvPr userDrawn="1"/>
        </p:nvSpPr>
        <p:spPr>
          <a:xfrm>
            <a:off x="291314" y="6372536"/>
            <a:ext cx="647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34F92BC6-D7C3-584B-87F2-0B845776A5AD}" type="slidenum">
              <a:rPr lang="en-US" sz="120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r>
              <a:rPr lang="en-US" sz="120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20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endParaRPr lang="en-US" sz="120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0">
            <a:extLst>
              <a:ext uri="{FF2B5EF4-FFF2-40B4-BE49-F238E27FC236}">
                <a16:creationId xmlns:a16="http://schemas.microsoft.com/office/drawing/2014/main" xmlns="" id="{22B34758-9E88-47CF-97D6-6500D97D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877" y="1037979"/>
            <a:ext cx="10641498" cy="611649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sz="2800">
              <a:solidFill>
                <a:srgbClr val="005EB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Content Placeholder 9">
            <a:extLst>
              <a:ext uri="{FF2B5EF4-FFF2-40B4-BE49-F238E27FC236}">
                <a16:creationId xmlns:a16="http://schemas.microsoft.com/office/drawing/2014/main" xmlns="" id="{34C2919C-3AD4-436F-A0CC-4F48C43AA5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833143"/>
            <a:ext cx="10641498" cy="2244128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 descr="A picture containing clipart&#10;&#10;Description generated with very high confidence">
            <a:extLst>
              <a:ext uri="{FF2B5EF4-FFF2-40B4-BE49-F238E27FC236}">
                <a16:creationId xmlns:a16="http://schemas.microsoft.com/office/drawing/2014/main" xmlns="" id="{284323AA-9573-44A2-B321-13F3CEFFCC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35749" y="365910"/>
            <a:ext cx="1308943" cy="528611"/>
          </a:xfrm>
          <a:prstGeom prst="rect">
            <a:avLst/>
          </a:prstGeom>
        </p:spPr>
      </p:pic>
      <p:sp>
        <p:nvSpPr>
          <p:cNvPr id="15" name="Footer Placeholder 2">
            <a:extLst>
              <a:ext uri="{FF2B5EF4-FFF2-40B4-BE49-F238E27FC236}">
                <a16:creationId xmlns:a16="http://schemas.microsoft.com/office/drawing/2014/main" xmlns="" id="{5AB091A9-979F-438D-A004-40CFB3EAC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0676" y="6333439"/>
            <a:ext cx="5723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accent3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0131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C963A1-AC6C-45E8-9A5E-5724DC4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06ACFE-E4D6-411B-9ADC-FFC9D7DBB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8DBF1BF-AB6C-4EA7-A16A-0C6C9EFA13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3CFA-4DDC-43FC-968A-540737FDA836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1E0E1F-777F-42FA-A4A2-320208497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1CC28B-BDF3-45C3-92FF-6562C624CA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C886-343C-4B72-AFE6-F0497CBE78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8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qismet.org.uk/" TargetMode="External"/><Relationship Id="rId3" Type="http://schemas.openxmlformats.org/officeDocument/2006/relationships/hyperlink" Target="https://www.england.nhs.uk/publication/supported-self-management-summary-guide/" TargetMode="External"/><Relationship Id="rId7" Type="http://schemas.openxmlformats.org/officeDocument/2006/relationships/hyperlink" Target="https://www.nationalvoices.org.uk/peer-support-hu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publication/health-coaching-summary-guide-and-technical-annexes/" TargetMode="External"/><Relationship Id="rId5" Type="http://schemas.openxmlformats.org/officeDocument/2006/relationships/hyperlink" Target="https://www.england.nhs.uk/publication/module-1-patient-activation-measure-implementation-quick-guide/" TargetMode="External"/><Relationship Id="rId4" Type="http://schemas.openxmlformats.org/officeDocument/2006/relationships/hyperlink" Target="https://www.england.nhs.uk/personalisedcare/supported-self-management/evidenc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publication/health-coaching-summary-guide-and-technical-annex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-lfh.org.uk/programmes/personalised-care-planning/" TargetMode="External"/><Relationship Id="rId5" Type="http://schemas.openxmlformats.org/officeDocument/2006/relationships/hyperlink" Target="https://www.e-lfh.org.uk/programmes/person-centred-approaches/" TargetMode="External"/><Relationship Id="rId4" Type="http://schemas.openxmlformats.org/officeDocument/2006/relationships/hyperlink" Target="https://future.nhs.uk/pamn/view?objectId=2143905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rsonalisedcareinstitute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ngland.supportedselfmanagement@nhs.net" TargetMode="External"/><Relationship Id="rId4" Type="http://schemas.openxmlformats.org/officeDocument/2006/relationships/hyperlink" Target="mailto:info@personalisedcareinstitute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3539" y="3764665"/>
            <a:ext cx="7886700" cy="68954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Supported self-management Care coordinators support offer 2020-21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3539" y="4469130"/>
            <a:ext cx="6858000" cy="47324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11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8199" y="1696022"/>
            <a:ext cx="10638184" cy="44264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Clr>
                <a:srgbClr val="005EB8"/>
              </a:buClr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EB8"/>
              </a:buClr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2993675-8AF9-4456-941C-C3EF1BD9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10298"/>
            <a:ext cx="9423400" cy="679594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Care coordinator support offer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4B26E7C8-E789-4B54-A8D9-5B70DFAEB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576375"/>
              </p:ext>
            </p:extLst>
          </p:nvPr>
        </p:nvGraphicFramePr>
        <p:xfrm>
          <a:off x="838199" y="1089892"/>
          <a:ext cx="10670310" cy="504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244">
                  <a:extLst>
                    <a:ext uri="{9D8B030D-6E8A-4147-A177-3AD203B41FA5}">
                      <a16:colId xmlns:a16="http://schemas.microsoft.com/office/drawing/2014/main" xmlns="" val="3221781237"/>
                    </a:ext>
                  </a:extLst>
                </a:gridCol>
                <a:gridCol w="8602066">
                  <a:extLst>
                    <a:ext uri="{9D8B030D-6E8A-4147-A177-3AD203B41FA5}">
                      <a16:colId xmlns:a16="http://schemas.microsoft.com/office/drawing/2014/main" xmlns="" val="1000073583"/>
                    </a:ext>
                  </a:extLst>
                </a:gridCol>
              </a:tblGrid>
              <a:tr h="1445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619294"/>
                  </a:ext>
                </a:extLst>
              </a:tr>
              <a:tr h="6070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</a:t>
                      </a:r>
                      <a:r>
                        <a:rPr lang="en-GB" sz="16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licences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marR="0" lvl="0" indent="-2857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dirty="0">
                          <a:latin typeface="Arial"/>
                          <a:cs typeface="Arial"/>
                        </a:rPr>
                        <a:t>Access to PAM</a:t>
                      </a:r>
                      <a:r>
                        <a:rPr lang="en-GB" sz="1400" b="0" baseline="30000" dirty="0">
                          <a:latin typeface="Arial"/>
                          <a:cs typeface="Arial"/>
                        </a:rPr>
                        <a:t>®</a:t>
                      </a:r>
                      <a:r>
                        <a:rPr lang="en-GB" sz="1400" b="0" dirty="0">
                          <a:latin typeface="Arial"/>
                          <a:cs typeface="Arial"/>
                        </a:rPr>
                        <a:t> licences</a:t>
                      </a:r>
                    </a:p>
                    <a:p>
                      <a:pPr marL="285750" marR="0" lvl="0" indent="-2857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dirty="0">
                          <a:latin typeface="Arial"/>
                          <a:cs typeface="Arial"/>
                        </a:rPr>
                        <a:t>Resources to support getting started with PAM</a:t>
                      </a:r>
                      <a:r>
                        <a:rPr lang="en-GB" sz="1400" b="0" baseline="30000" dirty="0">
                          <a:latin typeface="Arial"/>
                          <a:cs typeface="Arial"/>
                        </a:rPr>
                        <a:t>®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400"/>
                        </a:spcAft>
                        <a:buFont typeface="Arial"/>
                        <a:buChar char="•"/>
                      </a:pPr>
                      <a:r>
                        <a:rPr lang="en-GB" sz="1400" b="0" baseline="0" dirty="0">
                          <a:latin typeface="Arial"/>
                          <a:cs typeface="Arial"/>
                        </a:rPr>
                        <a:t>Fillable PAM</a:t>
                      </a:r>
                      <a:r>
                        <a:rPr lang="en-GB" sz="1400" b="0" i="0" u="none" strike="noStrike" baseline="30000" noProof="0" dirty="0">
                          <a:latin typeface="Arial"/>
                        </a:rPr>
                        <a:t>®</a:t>
                      </a:r>
                      <a:r>
                        <a:rPr lang="en-GB" sz="1400" b="0" baseline="0" dirty="0">
                          <a:latin typeface="Arial"/>
                          <a:cs typeface="Arial"/>
                        </a:rPr>
                        <a:t> solution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2854177126"/>
                  </a:ext>
                </a:extLst>
              </a:tr>
              <a:tr h="1416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SSM resources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marR="0" lvl="0" indent="-2857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dirty="0">
                          <a:latin typeface="Arial"/>
                          <a:cs typeface="Arial"/>
                          <a:hlinkClick r:id="rId3"/>
                        </a:rPr>
                        <a:t>SSM summary guide</a:t>
                      </a:r>
                      <a:endParaRPr lang="en-GB" sz="1400" b="0" dirty="0">
                        <a:latin typeface="Arial"/>
                        <a:cs typeface="Arial"/>
                      </a:endParaRP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dirty="0">
                          <a:latin typeface="Arial"/>
                          <a:cs typeface="Arial"/>
                        </a:rPr>
                        <a:t>SSM directory of online resources – available on the Knowledge, skills and confidence platform</a:t>
                      </a:r>
                    </a:p>
                    <a:p>
                      <a:pPr marL="285750" marR="0" lvl="0" indent="-2857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dirty="0">
                          <a:latin typeface="Arial"/>
                          <a:cs typeface="Arial"/>
                          <a:hlinkClick r:id="rId4"/>
                        </a:rPr>
                        <a:t>SSM case studies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dirty="0">
                          <a:latin typeface="Arial"/>
                          <a:cs typeface="Arial"/>
                          <a:hlinkClick r:id="rId5"/>
                        </a:rPr>
                        <a:t>PAM</a:t>
                      </a:r>
                      <a:r>
                        <a:rPr lang="en-GB" sz="1400" b="0" baseline="30000" dirty="0">
                          <a:latin typeface="Arial"/>
                          <a:cs typeface="Arial"/>
                          <a:hlinkClick r:id="rId5"/>
                        </a:rPr>
                        <a:t>®</a:t>
                      </a:r>
                      <a:r>
                        <a:rPr lang="en-GB" sz="1400" b="0" dirty="0">
                          <a:latin typeface="Arial"/>
                          <a:cs typeface="Arial"/>
                          <a:hlinkClick r:id="rId5"/>
                        </a:rPr>
                        <a:t> implementation quick guide</a:t>
                      </a:r>
                      <a:r>
                        <a:rPr lang="en-GB" sz="1400" b="0" dirty="0"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pPr marL="285750" marR="0" lvl="0" indent="-28575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dirty="0">
                          <a:latin typeface="Arial"/>
                          <a:cs typeface="Arial"/>
                          <a:hlinkClick r:id="rId6"/>
                        </a:rPr>
                        <a:t>Health coaching quality standard guide</a:t>
                      </a:r>
                      <a:r>
                        <a:rPr lang="en-GB" sz="1400" b="0" dirty="0"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buFont typeface="Arial"/>
                        <a:buChar char="•"/>
                        <a:tabLst>
                          <a:tab pos="601118" algn="l"/>
                        </a:tabLst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Signpost to </a:t>
                      </a:r>
                      <a:r>
                        <a:rPr lang="en-GB" sz="1400" dirty="0">
                          <a:latin typeface="Arial"/>
                          <a:cs typeface="Arial"/>
                          <a:hlinkClick r:id="rId7"/>
                        </a:rPr>
                        <a:t>National Voices peer support hub</a:t>
                      </a:r>
                    </a:p>
                    <a:p>
                      <a:pPr marL="285750" lvl="2" indent="-285750"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GB" sz="1400" dirty="0">
                          <a:latin typeface="Arial"/>
                          <a:cs typeface="Arial"/>
                        </a:rPr>
                        <a:t>Signpost to </a:t>
                      </a:r>
                      <a:r>
                        <a:rPr lang="en-GB" sz="1400" dirty="0">
                          <a:latin typeface="Arial"/>
                          <a:cs typeface="Arial"/>
                          <a:hlinkClick r:id="rId8"/>
                        </a:rPr>
                        <a:t>QISMET</a:t>
                      </a:r>
                      <a:r>
                        <a:rPr lang="en-GB" sz="1400" dirty="0">
                          <a:latin typeface="Arial"/>
                          <a:cs typeface="Arial"/>
                        </a:rPr>
                        <a:t> - certification of self-management education and training providers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653674008"/>
                  </a:ext>
                </a:extLst>
              </a:tr>
              <a:tr h="15281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Knowledge, skills and confidence platform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To develop and share good practice, peer support, collaborative working, g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etting to outstanding in implementing the delivery of patient activation tools such as PAM</a:t>
                      </a:r>
                      <a:r>
                        <a:rPr lang="en-GB" sz="1400" b="0" i="0" u="none" strike="noStrike" baseline="30000" noProof="0" dirty="0">
                          <a:latin typeface="Arial"/>
                        </a:rPr>
                        <a:t>®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 and the standard delivery model for SSM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Full version of the PAM</a:t>
                      </a:r>
                      <a:r>
                        <a:rPr lang="en-GB" sz="1400" b="0" i="0" u="none" strike="noStrike" kern="1200" baseline="30000" noProof="0" dirty="0">
                          <a:effectLst/>
                          <a:latin typeface="Arial"/>
                        </a:rPr>
                        <a:t>®</a:t>
                      </a: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 implementation guide available through the online platform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Dedicated folder for Care Coordinators – including links to Care coordinators presentations and team sessions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Dedicated discussion area for Care coordinators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3178867998"/>
                  </a:ext>
                </a:extLst>
              </a:tr>
              <a:tr h="1226782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GB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Mentoring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Regional SSM/PAM</a:t>
                      </a:r>
                      <a:r>
                        <a:rPr lang="en-GB" sz="14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mentoring support (on completion of successful mentee application) focussing on developing a system wide approach and increasing PAM</a:t>
                      </a:r>
                      <a:r>
                        <a:rPr lang="en-GB" sz="1400" b="0" i="0" u="none" strike="noStrike" baseline="30000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reassessments</a:t>
                      </a: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development – increasing the SSM mentor offer to include specific Care coordinator mentoring – watch this space!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a community of practice for Care coordinators.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3818336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700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838199" y="1696022"/>
            <a:ext cx="10638184" cy="44264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>
              <a:buClr>
                <a:srgbClr val="005EB8"/>
              </a:buClr>
            </a:pP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EB8"/>
              </a:buClr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EB8"/>
              </a:buClr>
            </a:pP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12993675-8AF9-4456-941C-C3EF1BD9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10297"/>
            <a:ext cx="9423400" cy="799667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Care coordinator support offer continued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4B26E7C8-E789-4B54-A8D9-5B70DFAEB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5021417"/>
              </p:ext>
            </p:extLst>
          </p:nvPr>
        </p:nvGraphicFramePr>
        <p:xfrm>
          <a:off x="838199" y="1097280"/>
          <a:ext cx="10891983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110">
                  <a:extLst>
                    <a:ext uri="{9D8B030D-6E8A-4147-A177-3AD203B41FA5}">
                      <a16:colId xmlns:a16="http://schemas.microsoft.com/office/drawing/2014/main" xmlns="" val="3221781237"/>
                    </a:ext>
                  </a:extLst>
                </a:gridCol>
                <a:gridCol w="9060873">
                  <a:extLst>
                    <a:ext uri="{9D8B030D-6E8A-4147-A177-3AD203B41FA5}">
                      <a16:colId xmlns:a16="http://schemas.microsoft.com/office/drawing/2014/main" xmlns="" val="1000073583"/>
                    </a:ext>
                  </a:extLst>
                </a:gridCol>
              </a:tblGrid>
              <a:tr h="1290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0619294"/>
                  </a:ext>
                </a:extLst>
              </a:tr>
              <a:tr h="831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for PCN recruitment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Resources have been developed to support PCNs in the recruitment of Care coordinators and include: A welcome and induction pack, a sample job description and person specification, a sample job advert and sample interview questions.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These resources are currently going through NHSE/I sign off process.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40652963"/>
                  </a:ext>
                </a:extLst>
              </a:tr>
              <a:tr h="831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– Care coordinators 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 Coordinators require a strong foundation in enabling and communication skills as set out in the core Curriculum for Personalised Care. Skills covered: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 in Personalised Care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Capabilities in Personalised Care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communication and relationship building skills 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Capabilities to engage people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Capabilities to motivate, enable and support people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These skills can be achieved via a two-day health coaching skills course as set out in our </a:t>
                      </a:r>
                      <a:r>
                        <a:rPr lang="en-GB" sz="1400" u="sng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health-coaching summary guide and technical Annexe</a:t>
                      </a:r>
                      <a:r>
                        <a:rPr lang="en-GB" sz="1400" u="sng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In addition, training to build on this will be available via the Personalised Care Institute eLearning hub from 15th September 2020.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810673978"/>
                  </a:ext>
                </a:extLst>
              </a:tr>
              <a:tr h="831645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- SSM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Recorded SSM/PAM</a:t>
                      </a:r>
                      <a:r>
                        <a:rPr lang="en-GB" sz="14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Essentials training sessions delivered by SSM mentors with a focus on embedding SSM, developing a system wide approach and PAM reassessments available on the </a:t>
                      </a: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skills, knowledge and confidence workspace</a:t>
                      </a: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4"/>
                        </a:rPr>
                        <a:t>.</a:t>
                      </a:r>
                      <a:endParaRPr lang="en-GB" sz="14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Insignia Health PAM e-learning 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Series of tailored sessions specifically for the Care coordinator role delivered by SSM mentors</a:t>
                      </a: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3818336278"/>
                  </a:ext>
                </a:extLst>
              </a:tr>
              <a:tr h="253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– Personalised care skills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introduction to personalised care and core skills and case studies </a:t>
                      </a: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https://www.e-lfh.org.uk/programmes/person-centred-approaches/</a:t>
                      </a:r>
                      <a:endParaRPr lang="en-GB" sz="1400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Personalised care and Support Planning </a:t>
                      </a:r>
                      <a:r>
                        <a:rPr lang="en-GB" sz="1400" u="sng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https://www.e-lfh.org.uk/programmes/personalised-care-planning/</a:t>
                      </a:r>
                      <a:endParaRPr lang="en-GB" sz="1400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1711808081"/>
                  </a:ext>
                </a:extLst>
              </a:tr>
              <a:tr h="261538"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SSM contact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GB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contact in SSM team for the Care Coordinator role</a:t>
                      </a:r>
                      <a:endParaRPr lang="en-GB" sz="1400" dirty="0"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xmlns="" val="73861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690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7FCAD6-D805-4889-A667-552CAED177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81878" y="1653309"/>
            <a:ext cx="10641498" cy="28909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</a:rPr>
              <a:t>We encourage commissioners to use organisations who have been quality assured or are working towards full accreditation with the Personalised Care Institute. Current assured providers can be found at </a:t>
            </a:r>
            <a:r>
              <a:rPr lang="en-GB" sz="1800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https://personalisedcareinstitute.org.uk</a:t>
            </a:r>
            <a:r>
              <a:rPr lang="en-GB" sz="1800" dirty="0">
                <a:solidFill>
                  <a:srgbClr val="0000FF"/>
                </a:solidFill>
              </a:rPr>
              <a:t> </a:t>
            </a:r>
            <a:r>
              <a:rPr lang="en-GB" sz="1800" dirty="0">
                <a:solidFill>
                  <a:srgbClr val="000000"/>
                </a:solidFill>
              </a:rPr>
              <a:t>and through contacting </a:t>
            </a:r>
            <a:r>
              <a:rPr lang="en-GB" sz="1800" u="sng" dirty="0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info@personalisedcareinstitute.org.uk</a:t>
            </a:r>
            <a:r>
              <a:rPr lang="en-GB" sz="1800" dirty="0">
                <a:solidFill>
                  <a:srgbClr val="000000"/>
                </a:solidFill>
              </a:rPr>
              <a:t>.</a:t>
            </a:r>
          </a:p>
          <a:p>
            <a:endParaRPr lang="en-GB" sz="1800" dirty="0">
              <a:solidFill>
                <a:srgbClr val="000000"/>
              </a:solidFill>
            </a:endParaRPr>
          </a:p>
          <a:p>
            <a:r>
              <a:rPr lang="en-GB" sz="1800" dirty="0">
                <a:solidFill>
                  <a:srgbClr val="000000"/>
                </a:solidFill>
              </a:rPr>
              <a:t>Contact </a:t>
            </a:r>
            <a:r>
              <a:rPr lang="en-GB" sz="1800" dirty="0">
                <a:solidFill>
                  <a:srgbClr val="000000"/>
                </a:solidFill>
                <a:hlinkClick r:id="rId5"/>
              </a:rPr>
              <a:t>England.patientactivation@nhs.net</a:t>
            </a:r>
            <a:r>
              <a:rPr lang="en-GB" sz="1800" dirty="0">
                <a:solidFill>
                  <a:srgbClr val="000000"/>
                </a:solidFill>
              </a:rPr>
              <a:t> to discuss any of the details set out in this support offer with the Supported self-management team and to request access to the Knowledge, skills and confidence platform.</a:t>
            </a:r>
          </a:p>
          <a:p>
            <a:pPr marL="0" lvl="0" indent="0">
              <a:buNone/>
            </a:pPr>
            <a:endParaRPr lang="en-GB" dirty="0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xmlns="" id="{C9DB6AE7-8B13-427B-B964-5C78A0A63662}"/>
              </a:ext>
            </a:extLst>
          </p:cNvPr>
          <p:cNvSpPr txBox="1">
            <a:spLocks/>
          </p:cNvSpPr>
          <p:nvPr/>
        </p:nvSpPr>
        <p:spPr>
          <a:xfrm>
            <a:off x="838199" y="410297"/>
            <a:ext cx="9423400" cy="799667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005EB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dirty="0">
                <a:solidFill>
                  <a:schemeClr val="bg1"/>
                </a:solidFill>
                <a:latin typeface="Arial"/>
                <a:cs typeface="Arial"/>
              </a:rPr>
              <a:t>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239307576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B1D0B31017264D9401603E33B92A46" ma:contentTypeVersion="6" ma:contentTypeDescription="Create a new document." ma:contentTypeScope="" ma:versionID="964ca0c8515096711ac2a68355b0f918">
  <xsd:schema xmlns:xsd="http://www.w3.org/2001/XMLSchema" xmlns:xs="http://www.w3.org/2001/XMLSchema" xmlns:p="http://schemas.microsoft.com/office/2006/metadata/properties" xmlns:ns2="afa44030-1f17-4b01-8033-3a3ac327255a" xmlns:ns3="009479ae-484e-4297-823c-dd3ab14a0e9e" targetNamespace="http://schemas.microsoft.com/office/2006/metadata/properties" ma:root="true" ma:fieldsID="6171092d60426d0a1c30dadf655e3439" ns2:_="" ns3:_="">
    <xsd:import namespace="afa44030-1f17-4b01-8033-3a3ac327255a"/>
    <xsd:import namespace="009479ae-484e-4297-823c-dd3ab14a0e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a44030-1f17-4b01-8033-3a3ac3272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9479ae-484e-4297-823c-dd3ab14a0e9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333066-D95F-4DC9-8F45-8431A5C3C7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D9FD49-C1C5-400A-B04D-90A236984D1F}">
  <ds:schemaRefs>
    <ds:schemaRef ds:uri="http://purl.org/dc/terms/"/>
    <ds:schemaRef ds:uri="http://schemas.microsoft.com/office/2006/documentManagement/types"/>
    <ds:schemaRef ds:uri="afa44030-1f17-4b01-8033-3a3ac327255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09479ae-484e-4297-823c-dd3ab14a0e9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E7E474-E1EE-476A-944B-2701638579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a44030-1f17-4b01-8033-3a3ac327255a"/>
    <ds:schemaRef ds:uri="009479ae-484e-4297-823c-dd3ab14a0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</TotalTime>
  <Words>433</Words>
  <Application>Microsoft Office PowerPoint</Application>
  <PresentationFormat>Custom</PresentationFormat>
  <Paragraphs>50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Custom Design</vt:lpstr>
      <vt:lpstr>Supported self-management Care coordinators support offer 2020-21</vt:lpstr>
      <vt:lpstr>Care coordinator support offer</vt:lpstr>
      <vt:lpstr>Care coordinator support offer continued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16.9</dc:title>
  <dc:creator>Craig Sanderson</dc:creator>
  <cp:lastModifiedBy>Helen Edwards</cp:lastModifiedBy>
  <cp:revision>24</cp:revision>
  <dcterms:created xsi:type="dcterms:W3CDTF">2017-05-03T08:06:17Z</dcterms:created>
  <dcterms:modified xsi:type="dcterms:W3CDTF">2020-10-30T11:57:08Z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0x010100D9B1D0B31017264D9401603E33B92A46</vt:lpwstr>
  </property>
  <property fmtid="{D5CDD505-2E9C-101B-9397-08002B2CF9AE}" pid="3" name="TaxKeyword">
    <vt:lpwstr/>
  </property>
  <property fmtid="{D5CDD505-2E9C-101B-9397-08002B2CF9AE}" pid="4" name="Subject0">
    <vt:lpwstr/>
  </property>
  <property fmtid="{D5CDD505-2E9C-101B-9397-08002B2CF9AE}" pid="5" name="Document type0">
    <vt:lpwstr/>
  </property>
  <property fmtid="{D5CDD505-2E9C-101B-9397-08002B2CF9AE}" pid="6" name="WTTeamSiteDocumentType">
    <vt:lpwstr/>
  </property>
  <property fmtid="{D5CDD505-2E9C-101B-9397-08002B2CF9AE}" pid="7" name="WTTeamSiteDocumentTypeTaxHTField0">
    <vt:lpwstr/>
  </property>
  <property fmtid="{D5CDD505-2E9C-101B-9397-08002B2CF9AE}" pid="8" name="cebceaf3e3574cdab9f9dab6bbd34ddb">
    <vt:lpwstr/>
  </property>
  <property fmtid="{D5CDD505-2E9C-101B-9397-08002B2CF9AE}" pid="9" name="n2fe4ed80ae84f2cbc880662fe0a8735">
    <vt:lpwstr/>
  </property>
  <property fmtid="{D5CDD505-2E9C-101B-9397-08002B2CF9AE}" pid="10" name="TaxCatchAll">
    <vt:lpwstr/>
  </property>
  <property fmtid="{D5CDD505-2E9C-101B-9397-08002B2CF9AE}" pid="11" name="TaxKeywordTaxHTField">
    <vt:lpwstr/>
  </property>
</Properties>
</file>